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72" r:id="rId4"/>
    <p:sldId id="283" r:id="rId5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7"/>
      <p:bold r:id="rId8"/>
      <p:italic r:id="rId9"/>
      <p:boldItalic r:id="rId10"/>
    </p:embeddedFont>
    <p:embeddedFont>
      <p:font typeface="Lato" panose="020F0502020204030204" pitchFamily="34" charset="0"/>
      <p:regular r:id="rId11"/>
      <p:bold r:id="rId12"/>
      <p:italic r:id="rId13"/>
      <p:boldItalic r:id="rId14"/>
    </p:embeddedFont>
    <p:embeddedFont>
      <p:font typeface="Raleway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1"/>
  </p:normalViewPr>
  <p:slideViewPr>
    <p:cSldViewPr snapToGrid="0" snapToObjects="1">
      <p:cViewPr varScale="1">
        <p:scale>
          <a:sx n="136" d="100"/>
          <a:sy n="136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b="1" dirty="0"/>
              <a:t>Explore the Kaggle Survey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71519" y="4021040"/>
            <a:ext cx="3312367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accent1"/>
                </a:solidFill>
                <a:latin typeface="Cambria" panose="02040503050406030204" pitchFamily="18" charset="0"/>
                <a:ea typeface="Ayuthaya" panose="00000400000000000000" pitchFamily="2" charset="-34"/>
                <a:cs typeface="Times New Roman" panose="02020503050405090304" pitchFamily="18" charset="0"/>
              </a:rPr>
              <a:t>MIE 1624 Assignment #1</a:t>
            </a:r>
          </a:p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accent1"/>
                </a:solidFill>
                <a:latin typeface="Cambria" panose="02040503050406030204" pitchFamily="18" charset="0"/>
                <a:ea typeface="Ayuthaya" panose="00000400000000000000" pitchFamily="2" charset="-34"/>
                <a:cs typeface="Times New Roman" panose="02020503050405090304" pitchFamily="18" charset="0"/>
              </a:rPr>
              <a:t>Name: </a:t>
            </a:r>
            <a:r>
              <a:rPr lang="en-CA" b="1" dirty="0" err="1">
                <a:solidFill>
                  <a:schemeClr val="accent1"/>
                </a:solidFill>
                <a:latin typeface="Cambria" panose="02040503050406030204" pitchFamily="18" charset="0"/>
                <a:ea typeface="Ayuthaya" panose="00000400000000000000" pitchFamily="2" charset="-34"/>
                <a:cs typeface="Times New Roman" panose="02020503050405090304" pitchFamily="18" charset="0"/>
              </a:rPr>
              <a:t>Jiani</a:t>
            </a:r>
            <a:r>
              <a:rPr lang="en-CA" b="1" dirty="0">
                <a:solidFill>
                  <a:schemeClr val="accent1"/>
                </a:solidFill>
                <a:latin typeface="Cambria" panose="02040503050406030204" pitchFamily="18" charset="0"/>
                <a:ea typeface="Ayuthaya" panose="00000400000000000000" pitchFamily="2" charset="-34"/>
                <a:cs typeface="Times New Roman" panose="02020503050405090304" pitchFamily="18" charset="0"/>
              </a:rPr>
              <a:t> Jia</a:t>
            </a:r>
          </a:p>
          <a:p>
            <a:pPr>
              <a:lnSpc>
                <a:spcPct val="150000"/>
              </a:lnSpc>
            </a:pPr>
            <a:r>
              <a:rPr lang="en-CA" b="1" dirty="0">
                <a:solidFill>
                  <a:schemeClr val="accent1"/>
                </a:solidFill>
                <a:latin typeface="Cambria" panose="02040503050406030204" pitchFamily="18" charset="0"/>
                <a:ea typeface="Ayuthaya" panose="00000400000000000000" pitchFamily="2" charset="-34"/>
                <a:cs typeface="Times New Roman" panose="02020503050405090304" pitchFamily="18" charset="0"/>
              </a:rPr>
              <a:t>Student ID: 1002226245</a:t>
            </a: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Ayuthaya" panose="00000400000000000000" pitchFamily="2" charset="-34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249888" y="-8061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CA" dirty="0"/>
              <a:t>Exploratory Data Analysis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325574" y="2260883"/>
            <a:ext cx="2912882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Age Group for US and India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3212262" y="2294614"/>
            <a:ext cx="2821909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Education Level for US and  India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7" y="736273"/>
            <a:ext cx="2912883" cy="1611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559" y="776782"/>
            <a:ext cx="2912882" cy="1524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93" y="775843"/>
            <a:ext cx="2912883" cy="1656141"/>
          </a:xfrm>
          <a:prstGeom prst="rect">
            <a:avLst/>
          </a:prstGeom>
        </p:spPr>
      </p:pic>
      <p:sp>
        <p:nvSpPr>
          <p:cNvPr id="19" name="Google Shape;95;p13"/>
          <p:cNvSpPr txBox="1"/>
          <p:nvPr/>
        </p:nvSpPr>
        <p:spPr>
          <a:xfrm>
            <a:off x="6322091" y="2354792"/>
            <a:ext cx="2821909" cy="2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 Salary for Education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57" y="2684284"/>
            <a:ext cx="2474458" cy="6439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042" y="2725802"/>
            <a:ext cx="2459938" cy="12228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841" y="3327865"/>
            <a:ext cx="31551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More than 50% of the participants come from US are 25 to 39 years old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50% of the participants in India are 22 to 29 years old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Most participants from India are in young and middle age, very few are above 40 years old</a:t>
            </a:r>
            <a:endParaRPr lang="en-US" sz="1200" dirty="0">
              <a:latin typeface="Cambria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2262" y="2703196"/>
            <a:ext cx="300834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In India, over 90% participants wish or have the Bachelor and Master degree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More participants in US plan to have or already have a higher level of education than India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70% participants has Master degree or Doctoral degree in US, 50% in India for the Master degree or Doctoral degree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44151" y="3948689"/>
            <a:ext cx="245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With the increasing of the level of degree the box is more stretched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Not normal distribution</a:t>
            </a:r>
            <a:endParaRPr lang="en-US" sz="120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>
            <a:off x="5993711" y="162256"/>
            <a:ext cx="3150289" cy="36689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CA" b="1" dirty="0"/>
          </a:p>
        </p:txBody>
      </p:sp>
      <p:sp>
        <p:nvSpPr>
          <p:cNvPr id="247" name="Google Shape;247;p28"/>
          <p:cNvSpPr/>
          <p:nvPr/>
        </p:nvSpPr>
        <p:spPr>
          <a:xfrm>
            <a:off x="0" y="162256"/>
            <a:ext cx="3546900" cy="36689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3007644" y="164694"/>
            <a:ext cx="3305700" cy="36689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-GB" sz="1800" b="1" dirty="0">
                <a:solidFill>
                  <a:schemeClr val="lt1"/>
                </a:solidFill>
                <a:latin typeface="Cambria" panose="02040503050406030204" pitchFamily="18" charset="0"/>
                <a:ea typeface="Raleway"/>
                <a:cs typeface="Raleway"/>
                <a:sym typeface="Raleway"/>
              </a:rPr>
              <a:t>Bootstrap</a:t>
            </a:r>
            <a:endParaRPr sz="1800" b="1" dirty="0">
              <a:solidFill>
                <a:schemeClr val="lt1"/>
              </a:solidFill>
              <a:latin typeface="Cambria" panose="02040503050406030204" pitchFamily="18" charset="0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4" y="2899586"/>
            <a:ext cx="3139891" cy="12396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783" y="154143"/>
            <a:ext cx="241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Cambria" panose="02040503050406030204" pitchFamily="18" charset="0"/>
                <a:ea typeface="Apple Symbols" panose="02000000000000000000" pitchFamily="2" charset="-79"/>
                <a:cs typeface="Arial Nova" panose="020F0502020204030204" pitchFamily="34" charset="0"/>
              </a:rPr>
              <a:t>Descriptive Statistics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08" y="1308378"/>
            <a:ext cx="2343716" cy="1541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765" y="653592"/>
            <a:ext cx="2637937" cy="1893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415" y="2611451"/>
            <a:ext cx="2554288" cy="19151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73398" y="145905"/>
            <a:ext cx="2205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Cambria" panose="02040503050406030204" pitchFamily="18" charset="0"/>
              </a:rPr>
              <a:t>Two-sample t-test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8559" y="2711824"/>
            <a:ext cx="30654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latin typeface="Cambria" panose="02040503050406030204" pitchFamily="18" charset="0"/>
              </a:rPr>
              <a:t>Difference in means of is normal distribution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Difference in average salary in male and female is statistically significant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Conclusion: average salary for male group tend to be higher than female group </a:t>
            </a:r>
            <a:endParaRPr lang="en-US" sz="1200" dirty="0">
              <a:latin typeface="Cambria" panose="0204050305040603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259" y="4194483"/>
            <a:ext cx="3667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latin typeface="Cambria" panose="02040503050406030204" pitchFamily="18" charset="0"/>
              </a:rPr>
              <a:t>Difference in mean for average salary for male and female is </a:t>
            </a:r>
            <a:r>
              <a:rPr lang="en-CA" sz="1200" dirty="0">
                <a:latin typeface="Cambria" panose="02040503050406030204" pitchFamily="18" charset="0"/>
              </a:rPr>
              <a:t>statistically significant</a:t>
            </a:r>
            <a:endParaRPr lang="en-US" sz="1200" dirty="0">
              <a:latin typeface="Cambria" panose="0204050305040603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latin typeface="Cambria" panose="02040503050406030204" pitchFamily="18" charset="0"/>
              </a:rPr>
              <a:t>Average salary for male and female cannot apply t-test, since they are right-skewed distribution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558" y="748053"/>
            <a:ext cx="2827227" cy="1860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922" y="702235"/>
            <a:ext cx="2269240" cy="61846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/>
          <p:nvPr/>
        </p:nvSpPr>
        <p:spPr>
          <a:xfrm>
            <a:off x="-1" y="162256"/>
            <a:ext cx="5167423" cy="36689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4882777" y="162256"/>
            <a:ext cx="4261223" cy="36689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-GB" sz="1800" b="1" dirty="0">
                <a:solidFill>
                  <a:schemeClr val="lt1"/>
                </a:solidFill>
                <a:latin typeface="Cambria" panose="02040503050406030204" pitchFamily="18" charset="0"/>
                <a:ea typeface="Raleway"/>
                <a:cs typeface="Raleway"/>
                <a:sym typeface="Raleway"/>
              </a:rPr>
              <a:t>Bootstrap</a:t>
            </a:r>
            <a:endParaRPr sz="1800" b="1" dirty="0">
              <a:solidFill>
                <a:schemeClr val="lt1"/>
              </a:solidFill>
              <a:latin typeface="Cambria" panose="02040503050406030204" pitchFamily="18" charset="0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72899" y="174392"/>
            <a:ext cx="241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  <a:latin typeface="Cambria" panose="02040503050406030204" pitchFamily="18" charset="0"/>
                <a:ea typeface="Apple Symbols" panose="02000000000000000000" pitchFamily="2" charset="-79"/>
                <a:cs typeface="Arial Nova" panose="020F0502020204030204" pitchFamily="34" charset="0"/>
              </a:rPr>
              <a:t>Descriptive Statistics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4469" y="3848107"/>
            <a:ext cx="46282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>
                <a:latin typeface="Cambria" panose="02040503050406030204" pitchFamily="18" charset="0"/>
              </a:rPr>
              <a:t>Difference in average salary for </a:t>
            </a:r>
            <a:r>
              <a:rPr lang="en-CA" sz="1200" dirty="0">
                <a:latin typeface="Cambria" panose="02040503050406030204" pitchFamily="18" charset="0"/>
              </a:rPr>
              <a:t>Doctoral degree, Master degree and Bachelor degree is statistically significant.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CA" sz="1200" dirty="0">
                <a:latin typeface="Cambria" panose="02040503050406030204" pitchFamily="18" charset="0"/>
              </a:rPr>
              <a:t>Conclusion: Among these three education level, Doctoral degree earn the highest average salary, Master degree is the second highest.</a:t>
            </a:r>
            <a:endParaRPr lang="en-US" sz="1200" dirty="0">
              <a:latin typeface="Cambria" panose="0204050305040603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" y="1135224"/>
            <a:ext cx="2066744" cy="652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319" y="765939"/>
            <a:ext cx="2432933" cy="14562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3" y="2379380"/>
            <a:ext cx="4629032" cy="12016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715" y="679840"/>
            <a:ext cx="4231758" cy="11993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044" y="2038139"/>
            <a:ext cx="1411974" cy="9449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2777" y="2028645"/>
            <a:ext cx="1411974" cy="944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7384" y="2056490"/>
            <a:ext cx="1411975" cy="915495"/>
          </a:xfrm>
          <a:prstGeom prst="rect">
            <a:avLst/>
          </a:prstGeom>
        </p:spPr>
      </p:pic>
      <p:sp>
        <p:nvSpPr>
          <p:cNvPr id="34" name="Google Shape;244;p28"/>
          <p:cNvSpPr/>
          <p:nvPr/>
        </p:nvSpPr>
        <p:spPr>
          <a:xfrm>
            <a:off x="4882777" y="3450422"/>
            <a:ext cx="4261223" cy="366894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CA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113718" y="3444957"/>
            <a:ext cx="20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mbria" panose="02040503050406030204" pitchFamily="18" charset="0"/>
              </a:rPr>
              <a:t>One-way AVOVA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78133" y="3032437"/>
            <a:ext cx="377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Cambria" panose="02040503050406030204" pitchFamily="18" charset="0"/>
              </a:rPr>
              <a:t>Difference in means between each two groups are normal distribution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4867" y="3650493"/>
            <a:ext cx="4272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latin typeface="Cambria" panose="02040503050406030204" pitchFamily="18" charset="0"/>
              </a:rPr>
              <a:t>Difference in mean average salary for </a:t>
            </a:r>
            <a:r>
              <a:rPr lang="en-CA" sz="1200" dirty="0">
                <a:latin typeface="Cambria" panose="02040503050406030204" pitchFamily="18" charset="0"/>
              </a:rPr>
              <a:t>Doctoral degree, Master degree and Bachelor degree </a:t>
            </a:r>
            <a:r>
              <a:rPr lang="en-US" sz="1200" dirty="0">
                <a:latin typeface="Cambria" panose="02040503050406030204" pitchFamily="18" charset="0"/>
              </a:rPr>
              <a:t>is </a:t>
            </a:r>
            <a:r>
              <a:rPr lang="en-CA" sz="1200" dirty="0">
                <a:latin typeface="Cambria" panose="02040503050406030204" pitchFamily="18" charset="0"/>
              </a:rPr>
              <a:t>statistically significant</a:t>
            </a:r>
            <a:endParaRPr lang="en-US" sz="1200" dirty="0">
              <a:latin typeface="Cambria" panose="0204050305040603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latin typeface="Cambria" panose="02040503050406030204" pitchFamily="18" charset="0"/>
              </a:rPr>
              <a:t>Average salary for three groups cannot apply AVOVA, they are right-skewed distribution.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309</Words>
  <Application>Microsoft Macintosh PowerPoint</Application>
  <PresentationFormat>On-screen Show (16:9)</PresentationFormat>
  <Paragraphs>35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Raleway</vt:lpstr>
      <vt:lpstr>Arial</vt:lpstr>
      <vt:lpstr>Courier New</vt:lpstr>
      <vt:lpstr>Lato</vt:lpstr>
      <vt:lpstr>Cambria</vt:lpstr>
      <vt:lpstr>Antonio template</vt:lpstr>
      <vt:lpstr>Explore the Kaggle Survey Data</vt:lpstr>
      <vt:lpstr>Exploratory Data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the Kaggle Survey Data</dc:title>
  <dc:creator/>
  <cp:lastModifiedBy>JiaJiani</cp:lastModifiedBy>
  <cp:revision>52</cp:revision>
  <dcterms:created xsi:type="dcterms:W3CDTF">2020-10-12T06:01:39Z</dcterms:created>
  <dcterms:modified xsi:type="dcterms:W3CDTF">2020-10-12T21:13:23Z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1033-1.2.1.1575</vt:lpwstr>
  </property>
</Properties>
</file>